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2" r:id="rId8"/>
    <p:sldId id="263" r:id="rId9"/>
    <p:sldId id="264" r:id="rId10"/>
    <p:sldId id="265" r:id="rId11"/>
    <p:sldId id="267" r:id="rId12"/>
    <p:sldId id="269" r:id="rId13"/>
    <p:sldId id="270" r:id="rId1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F008870-0C72-417C-9271-2563C57113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457903E1-FF97-4FB0-BD91-1C7295B32E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19C6D6-2DC3-4029-A89B-3C0B40A7A5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0F5C921-BF01-4C53-A9B5-3AE6A10D3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B163224-9463-4897-9D4F-3FFDF856A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6993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02A601D-4FDD-4419-9BD0-B1B6F2587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214D09A-8977-4294-ACF1-9CD64A10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C83F3A0-0C48-442D-B488-C09BC7FC0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0EF82BE-F233-4BA9-A651-9D0A367DF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3DA39CF-A3BF-418B-A2FC-E845ECB6E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687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156547F3-4BC3-44D7-88EB-72A10B6C3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2B50804-E595-47B1-B1AF-78B1C82B66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D4F92B9-C144-429E-978C-0B95CCCD92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027C9D-9C9E-45FE-8C90-8D7F0BD3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32D85BB-CD6C-4188-B2D1-50D48B55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371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EF287C-5D43-49E6-A2DB-969A8798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18BD4C5-2F58-4855-9252-370505946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978082D-B3AD-4942-8731-B9A15EA55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DF860FC-2A1F-44DF-95E8-29D2A1CF8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07FDCB4-61E3-439E-84A1-1E78A608C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48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B3905D-4999-40C4-8ED9-8D6015A14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B5157D6A-4BBD-4B61-BE87-D7BA52B0EC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660D27A6-BA07-464D-BD90-36CBE5FB2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28732C0-7796-4494-83CE-243124820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673DB55-A31E-4FC9-8F33-C1523B439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3524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CBB5CE-18B8-4A08-B2D7-8FCAAF303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F3B881-FF2E-4482-B3F7-30458575B1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6F469AD-2DD8-4BB8-AE9F-0B14BD7AAE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EFE35DE-5CBC-4F2D-9656-E00963A37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06DDABF-8908-4CC2-B720-384A49070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5DC508A-3231-4F89-80FC-49774A4F6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7009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4835E54-53D0-43C4-84B2-E89CFB9FA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AE3B06F-C015-4EB4-ABB6-15A915DA0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370DAB7-6B15-417C-8A06-3EABC12571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2182FD2A-2747-4D15-988F-C06761653A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310D3AA-B7D1-4A83-A478-053DF5956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37777FE9-FFD9-46BE-8DC7-106FDAD20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0C318B15-FD82-4F07-97CC-0A1F16FE4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C7A79159-09BD-434D-93F2-1FAF2911C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8034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34A99C-5508-4B48-97B5-2EDF09FD8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EF276592-6A08-4B60-8DEA-8922C3B92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181E2221-61DB-444D-9559-DDEE21857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24017C61-4DAE-4EBD-8FE7-A692C6B17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3151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B2BAECA4-982D-45B7-B24D-DA2C49FEE4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D7D5574-23ED-4C13-A1B7-EE3BC0D72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5406391-5A5F-4477-8885-BFE814F35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3537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7A37668-888A-4F1F-B9DA-CF289F25D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C11131B-F03A-42F4-9A76-DD45D8D9E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F5293086-1AD6-4132-9959-8F9ABF01D2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068B06-0330-4D48-BBBB-B4359224A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D10B0A2-FBC3-44C2-8B0F-4FC976D4A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D69C40C-D632-4421-B988-9EC25D6C5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883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81D654-2CDD-4FD7-8A42-7A88C9D8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05DA721-6FCE-4CC8-B05D-F46D1FEEE1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97DC0342-5F6C-4894-9C52-B95506B72C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B8E203D-4CB4-4176-A814-90B2BE69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85B2B67-CCD2-498E-9B99-7909A5565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194E2B0-B7A3-4BE6-AB1F-189DDB578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16089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1AC51319-EC34-497C-88D1-4CEC778B4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8B04CA-AEA1-4EC9-A9E7-1FF0E6639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D3E8919A-36C9-4080-8944-5292D203A0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37916F-E73E-4CCC-8A3E-DBB1F965780E}" type="datetimeFigureOut">
              <a:rPr lang="zh-TW" altLang="en-US" smtClean="0"/>
              <a:t>2022/11/10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20423AB-96B7-4530-B1B9-6E3F3C94D8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09E3165-ED36-4192-862C-6BE43F5AB9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1DC57-9CE6-4D35-B247-14FAD41F68C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38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57E76E-F23F-40CC-8E53-85CDE3438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Chapter 2 Getting Started with NumPy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ECCD8A8-29F5-4A3A-917B-C3F18C84B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will have a lot of</a:t>
            </a:r>
            <a:r>
              <a:rPr lang="zh-TW" altLang="en-US" dirty="0"/>
              <a:t> </a:t>
            </a:r>
            <a:r>
              <a:rPr lang="en-US" altLang="zh-TW" dirty="0"/>
              <a:t>hands-on programming in this chapter.</a:t>
            </a:r>
          </a:p>
          <a:p>
            <a:r>
              <a:rPr lang="en-US" altLang="zh-TW" dirty="0"/>
              <a:t>While the programming is not very difficult</a:t>
            </a:r>
            <a:r>
              <a:rPr lang="zh-TW" altLang="en-US" dirty="0"/>
              <a:t> </a:t>
            </a:r>
            <a:r>
              <a:rPr lang="en-US" altLang="zh-TW" dirty="0"/>
              <a:t>when it comes to NumPy and Python, the concepts are worth learning.</a:t>
            </a:r>
          </a:p>
          <a:p>
            <a:r>
              <a:rPr lang="en-US" altLang="zh-TW"/>
              <a:t>https://numpy.org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24328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AD0725A-94C5-4694-9E73-46C35E5D6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Indexing of </a:t>
            </a:r>
            <a:r>
              <a:rPr lang="en-US" altLang="zh-TW" b="1" dirty="0" err="1"/>
              <a:t>Ndarrays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0786AFE-E758-4A55-9E46-C43409BCD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Just like lists, it follows C style indexing where the first element is at the position of 0 and the nth element is at the position (n-1).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arr1 = </a:t>
            </a:r>
            <a:r>
              <a:rPr lang="en-US" altLang="zh-TW" dirty="0" err="1"/>
              <a:t>np.array</a:t>
            </a:r>
            <a:r>
              <a:rPr lang="en-US" altLang="zh-TW" dirty="0"/>
              <a:t>([1, 2, 3], </a:t>
            </a:r>
            <a:r>
              <a:rPr lang="en-US" altLang="zh-TW" dirty="0" err="1"/>
              <a:t>dtype</a:t>
            </a:r>
            <a:r>
              <a:rPr lang="en-US" altLang="zh-TW" dirty="0"/>
              <a:t>=np.uint8)</a:t>
            </a:r>
          </a:p>
          <a:p>
            <a:pPr marL="457200" lvl="1" indent="0">
              <a:buNone/>
            </a:pPr>
            <a:r>
              <a:rPr lang="en-US" altLang="zh-TW" dirty="0"/>
              <a:t>print(arr1[0])</a:t>
            </a:r>
          </a:p>
          <a:p>
            <a:pPr marL="457200" lvl="1" indent="0">
              <a:buNone/>
            </a:pPr>
            <a:r>
              <a:rPr lang="en-US" altLang="zh-TW" dirty="0"/>
              <a:t>print(arr1[1])</a:t>
            </a:r>
          </a:p>
          <a:p>
            <a:pPr marL="457200" lvl="1" indent="0">
              <a:buNone/>
            </a:pPr>
            <a:r>
              <a:rPr lang="en-US" altLang="zh-TW" dirty="0"/>
              <a:t>print(arr1[2])</a:t>
            </a:r>
          </a:p>
          <a:p>
            <a:pPr marL="457200" lvl="1" indent="0">
              <a:buNone/>
            </a:pPr>
            <a:r>
              <a:rPr lang="en-US" altLang="zh-TW" dirty="0"/>
              <a:t>print(arr1[3]) # An Error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69177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FD23F0A-338D-4881-BB39-776FDEA4E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1C140ED-75C9-41E2-96DD-C88623C0B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Address elements of a 2D </a:t>
            </a:r>
            <a:r>
              <a:rPr lang="en-US" altLang="zh-TW" dirty="0" err="1"/>
              <a:t>Ndarray</a:t>
            </a:r>
            <a:endParaRPr lang="en-US" altLang="zh-TW" dirty="0"/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arr1 = </a:t>
            </a:r>
            <a:r>
              <a:rPr lang="en-US" altLang="zh-TW" dirty="0" err="1"/>
              <a:t>np.array</a:t>
            </a:r>
            <a:r>
              <a:rPr lang="en-US" altLang="zh-TW" dirty="0"/>
              <a:t>([[1, 2, 3], [4, 5, 6]], np.int16)</a:t>
            </a:r>
          </a:p>
          <a:p>
            <a:pPr marL="457200" lvl="1" indent="0">
              <a:buNone/>
            </a:pPr>
            <a:r>
              <a:rPr lang="en-US" altLang="zh-TW" dirty="0"/>
              <a:t>print(arr1[1, 1])</a:t>
            </a:r>
          </a:p>
          <a:p>
            <a:pPr marL="457200" lvl="1" indent="0">
              <a:buNone/>
            </a:pPr>
            <a:r>
              <a:rPr lang="en-US" altLang="zh-TW" dirty="0"/>
              <a:t>print(arr1[1, :])</a:t>
            </a:r>
          </a:p>
          <a:p>
            <a:pPr marL="457200" lvl="1" indent="0">
              <a:buNone/>
            </a:pPr>
            <a:r>
              <a:rPr lang="en-US" altLang="zh-TW" dirty="0"/>
              <a:t>print(arr1[:, 1])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8044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262211-FD9C-4BFA-970F-87A414B27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/>
              <a:t>Ndarray</a:t>
            </a:r>
            <a:r>
              <a:rPr lang="en-US" altLang="zh-TW" b="1" dirty="0"/>
              <a:t> Properties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A8C34BB-0944-4B7E-B78B-F0B0D426A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We can learn more about the </a:t>
            </a:r>
            <a:r>
              <a:rPr lang="en-US" altLang="zh-TW" dirty="0" err="1"/>
              <a:t>Ndarrays</a:t>
            </a:r>
            <a:r>
              <a:rPr lang="en-US" altLang="zh-TW" dirty="0"/>
              <a:t> by referring to their properties.</a:t>
            </a:r>
          </a:p>
          <a:p>
            <a:r>
              <a:rPr lang="en-US" altLang="zh-TW" dirty="0"/>
              <a:t>Sample code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x2 = </a:t>
            </a:r>
            <a:r>
              <a:rPr lang="en-US" altLang="zh-TW" dirty="0" err="1"/>
              <a:t>np.array</a:t>
            </a:r>
            <a:r>
              <a:rPr lang="en-US" altLang="zh-TW" dirty="0"/>
              <a:t>([[[1, 2, 3], [4, 5, 6]],[[0, -1, -2], [-3, -4, -5]]], np.int16)</a:t>
            </a:r>
          </a:p>
          <a:p>
            <a:pPr marL="457200" lvl="1" indent="0">
              <a:buNone/>
            </a:pPr>
            <a:r>
              <a:rPr lang="en-US" altLang="zh-TW" dirty="0"/>
              <a:t>print(x2.ndim) #</a:t>
            </a:r>
            <a:r>
              <a:rPr lang="zh-TW" altLang="en-US" dirty="0"/>
              <a:t> </a:t>
            </a:r>
            <a:r>
              <a:rPr lang="en-US" altLang="zh-TW" dirty="0"/>
              <a:t>Dimension</a:t>
            </a:r>
          </a:p>
          <a:p>
            <a:pPr marL="457200" lvl="1" indent="0">
              <a:buNone/>
            </a:pPr>
            <a:r>
              <a:rPr lang="en-US" altLang="zh-TW" dirty="0"/>
              <a:t>print(x2.shape) #</a:t>
            </a:r>
            <a:r>
              <a:rPr lang="zh-TW" altLang="en-US" dirty="0"/>
              <a:t> </a:t>
            </a:r>
            <a:r>
              <a:rPr lang="en-US" altLang="zh-TW" dirty="0"/>
              <a:t>Shape</a:t>
            </a:r>
          </a:p>
          <a:p>
            <a:pPr marL="457200" lvl="1" indent="0">
              <a:buNone/>
            </a:pPr>
            <a:r>
              <a:rPr lang="en-US" altLang="zh-TW" dirty="0"/>
              <a:t>print(x2.dtype) #</a:t>
            </a:r>
            <a:r>
              <a:rPr lang="zh-TW" altLang="en-US" dirty="0"/>
              <a:t> </a:t>
            </a:r>
            <a:r>
              <a:rPr lang="en-US" altLang="zh-TW" dirty="0"/>
              <a:t>Data Type</a:t>
            </a:r>
          </a:p>
          <a:p>
            <a:pPr marL="457200" lvl="1" indent="0">
              <a:buNone/>
            </a:pPr>
            <a:r>
              <a:rPr lang="en-US" altLang="zh-TW" dirty="0"/>
              <a:t>print(x2.size) # Size</a:t>
            </a:r>
          </a:p>
          <a:p>
            <a:pPr marL="457200" lvl="1" indent="0">
              <a:buNone/>
            </a:pPr>
            <a:r>
              <a:rPr lang="en-US" altLang="zh-TW" dirty="0"/>
              <a:t>print(x2.nbytes) #Byte</a:t>
            </a:r>
          </a:p>
          <a:p>
            <a:pPr marL="457200" lvl="1" indent="0">
              <a:buNone/>
            </a:pPr>
            <a:endParaRPr lang="zh-TW" altLang="en-US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5730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935EC8-D6ED-4FD3-9339-062319C0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NumPy Constants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333CD5-38FC-4FA9-B995-1910FE523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NumPy library has many useful mathematical and scientific constants we can use in programs.</a:t>
            </a:r>
          </a:p>
          <a:p>
            <a:pPr marL="457200" lvl="1" indent="0">
              <a:buNone/>
            </a:pPr>
            <a:r>
              <a:rPr lang="en-US" altLang="zh-TW" dirty="0"/>
              <a:t>print(np.inf)</a:t>
            </a:r>
          </a:p>
          <a:p>
            <a:pPr marL="457200" lvl="1" indent="0">
              <a:buNone/>
            </a:pPr>
            <a:r>
              <a:rPr lang="en-US" altLang="zh-TW" dirty="0"/>
              <a:t>print(</a:t>
            </a:r>
            <a:r>
              <a:rPr lang="en-US" altLang="zh-TW" dirty="0" err="1"/>
              <a:t>np.NAN</a:t>
            </a:r>
            <a:r>
              <a:rPr lang="en-US" altLang="zh-TW" dirty="0"/>
              <a:t>)</a:t>
            </a:r>
          </a:p>
          <a:p>
            <a:pPr marL="457200" lvl="1" indent="0">
              <a:buNone/>
            </a:pPr>
            <a:r>
              <a:rPr lang="en-US" altLang="zh-TW" dirty="0"/>
              <a:t>print(</a:t>
            </a:r>
            <a:r>
              <a:rPr lang="en-US" altLang="zh-TW" dirty="0" err="1"/>
              <a:t>np.NINF</a:t>
            </a:r>
            <a:r>
              <a:rPr lang="en-US" altLang="zh-TW" dirty="0"/>
              <a:t>)</a:t>
            </a:r>
          </a:p>
          <a:p>
            <a:pPr marL="457200" lvl="1" indent="0">
              <a:buNone/>
            </a:pPr>
            <a:r>
              <a:rPr lang="en-US" altLang="zh-TW" dirty="0"/>
              <a:t>print(</a:t>
            </a:r>
            <a:r>
              <a:rPr lang="en-US" altLang="zh-TW" dirty="0" err="1"/>
              <a:t>np.NZERO</a:t>
            </a:r>
            <a:r>
              <a:rPr lang="en-US" altLang="zh-TW" dirty="0"/>
              <a:t>)</a:t>
            </a:r>
          </a:p>
          <a:p>
            <a:pPr marL="457200" lvl="1" indent="0">
              <a:buNone/>
            </a:pPr>
            <a:r>
              <a:rPr lang="en-US" altLang="zh-TW" dirty="0"/>
              <a:t>print(</a:t>
            </a:r>
            <a:r>
              <a:rPr lang="en-US" altLang="zh-TW" dirty="0" err="1"/>
              <a:t>np.PZERO</a:t>
            </a:r>
            <a:r>
              <a:rPr lang="en-US" altLang="zh-TW" dirty="0"/>
              <a:t>)</a:t>
            </a:r>
          </a:p>
          <a:p>
            <a:pPr marL="457200" lvl="1" indent="0">
              <a:buNone/>
            </a:pPr>
            <a:r>
              <a:rPr lang="en-US" altLang="zh-TW" dirty="0"/>
              <a:t>print(</a:t>
            </a:r>
            <a:r>
              <a:rPr lang="en-US" altLang="zh-TW" dirty="0" err="1"/>
              <a:t>np.e</a:t>
            </a:r>
            <a:r>
              <a:rPr lang="en-US" altLang="zh-TW" dirty="0"/>
              <a:t>)</a:t>
            </a:r>
          </a:p>
          <a:p>
            <a:pPr marL="457200" lvl="1" indent="0">
              <a:buNone/>
            </a:pPr>
            <a:r>
              <a:rPr lang="en-US" altLang="zh-TW" dirty="0"/>
              <a:t>print(</a:t>
            </a:r>
            <a:r>
              <a:rPr lang="en-US" altLang="zh-TW" dirty="0" err="1"/>
              <a:t>np.euler_gamma</a:t>
            </a:r>
            <a:r>
              <a:rPr lang="en-US" altLang="zh-TW" dirty="0"/>
              <a:t>)</a:t>
            </a:r>
          </a:p>
          <a:p>
            <a:pPr marL="457200" lvl="1" indent="0">
              <a:buNone/>
            </a:pPr>
            <a:r>
              <a:rPr lang="en-US" altLang="zh-TW" dirty="0"/>
              <a:t>print(</a:t>
            </a:r>
            <a:r>
              <a:rPr lang="en-US" altLang="zh-TW" dirty="0" err="1"/>
              <a:t>np.pi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496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7DC8DC-90FB-4FC6-9F6D-6FAD33D16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839A951-A43C-4B06-B24D-46575BC61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One of the major prerequisites of this chapter is that readers should have explored </a:t>
            </a:r>
            <a:r>
              <a:rPr lang="en-US" altLang="zh-TW" dirty="0" err="1"/>
              <a:t>Jupyter</a:t>
            </a:r>
            <a:r>
              <a:rPr lang="en-US" altLang="zh-TW" dirty="0"/>
              <a:t> Notebook for Python programming.</a:t>
            </a:r>
          </a:p>
          <a:p>
            <a:pPr lvl="1"/>
            <a:r>
              <a:rPr lang="en-US" altLang="zh-TW" dirty="0"/>
              <a:t>www.dataquest.io/blog/jupyter-notebook-tutorial/</a:t>
            </a:r>
          </a:p>
          <a:p>
            <a:pPr lvl="1"/>
            <a:r>
              <a:rPr lang="en-US" altLang="zh-TW" dirty="0"/>
              <a:t>https://jupyter.org/documentation</a:t>
            </a:r>
          </a:p>
          <a:p>
            <a:pPr lvl="1"/>
            <a:r>
              <a:rPr lang="en-US" altLang="zh-TW" dirty="0"/>
              <a:t>https://realpython.com/jupyter-notebook-introduction/</a:t>
            </a:r>
          </a:p>
          <a:p>
            <a:pPr lvl="1"/>
            <a:r>
              <a:rPr lang="en-US" altLang="zh-TW" dirty="0"/>
              <a:t>www.tutorialspoint.com/jupyter/jupyter_notebook_markdown_cells.htm</a:t>
            </a:r>
          </a:p>
          <a:p>
            <a:pPr lvl="1"/>
            <a:r>
              <a:rPr lang="en-US" altLang="zh-TW" dirty="0"/>
              <a:t>www.datacamp.com/community/tutorials/tutorial-jupyter-notebook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06254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F283E5F-4461-4884-A71F-24DC803005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0743DF3-679E-4E63-A8A4-2418BB6C9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This entire chapter solely focuses on NumPy and its functionalities. The chapter covers the following topics:</a:t>
            </a:r>
          </a:p>
          <a:p>
            <a:pPr lvl="1"/>
            <a:r>
              <a:rPr lang="en-US" altLang="zh-TW" dirty="0"/>
              <a:t>Getting started with NumPy</a:t>
            </a:r>
          </a:p>
          <a:p>
            <a:pPr lvl="1"/>
            <a:r>
              <a:rPr lang="en-US" altLang="zh-TW" dirty="0"/>
              <a:t>Multidimensional </a:t>
            </a:r>
            <a:r>
              <a:rPr lang="en-US" altLang="zh-TW" dirty="0" err="1"/>
              <a:t>Ndarrays</a:t>
            </a:r>
            <a:endParaRPr lang="en-US" altLang="zh-TW" dirty="0"/>
          </a:p>
          <a:p>
            <a:pPr lvl="1"/>
            <a:r>
              <a:rPr lang="en-US" altLang="zh-TW" dirty="0"/>
              <a:t>Indexing of </a:t>
            </a:r>
            <a:r>
              <a:rPr lang="en-US" altLang="zh-TW" dirty="0" err="1"/>
              <a:t>Ndarrays</a:t>
            </a:r>
            <a:endParaRPr lang="en-US" altLang="zh-TW" dirty="0"/>
          </a:p>
          <a:p>
            <a:pPr lvl="1"/>
            <a:r>
              <a:rPr lang="en-US" altLang="zh-TW" dirty="0" err="1"/>
              <a:t>Ndarray</a:t>
            </a:r>
            <a:r>
              <a:rPr lang="en-US" altLang="zh-TW" dirty="0"/>
              <a:t> properties</a:t>
            </a:r>
          </a:p>
          <a:p>
            <a:pPr lvl="1"/>
            <a:r>
              <a:rPr lang="en-US" altLang="zh-TW" dirty="0"/>
              <a:t>NumPy constants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7850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0109ED-34F4-47A0-B698-6AB345256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Getting Started with NumPy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21F449-4BC2-4C8A-8CDB-BB53DA99B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Installation (Option 1)</a:t>
            </a:r>
          </a:p>
          <a:p>
            <a:pPr lvl="1"/>
            <a:r>
              <a:rPr lang="en-US" altLang="zh-TW" dirty="0"/>
              <a:t>Files </a:t>
            </a:r>
            <a:r>
              <a:rPr lang="en-US" altLang="zh-TW" dirty="0">
                <a:sym typeface="Wingdings" panose="05000000000000000000" pitchFamily="2" charset="2"/>
              </a:rPr>
              <a:t> New  Python 3</a:t>
            </a:r>
          </a:p>
          <a:p>
            <a:pPr lvl="1"/>
            <a:r>
              <a:rPr lang="en-US" altLang="zh-TW" dirty="0"/>
              <a:t>!pip3 install </a:t>
            </a:r>
            <a:r>
              <a:rPr lang="en-US" altLang="zh-TW" dirty="0" err="1"/>
              <a:t>numpy</a:t>
            </a:r>
            <a:endParaRPr lang="en-US" altLang="zh-TW" dirty="0"/>
          </a:p>
          <a:p>
            <a:pPr lvl="1"/>
            <a:r>
              <a:rPr lang="en-US" altLang="zh-TW" dirty="0"/>
              <a:t>Run</a:t>
            </a:r>
          </a:p>
          <a:p>
            <a:pPr lvl="1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97607E33-6C09-486B-9A0D-A5EADF441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147" y="3528180"/>
            <a:ext cx="7382905" cy="790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03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20109ED-34F4-47A0-B698-6AB3452563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Getting Started with NumPy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21F449-4BC2-4C8A-8CDB-BB53DA99B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Installation (Option 2)</a:t>
            </a:r>
          </a:p>
          <a:p>
            <a:pPr lvl="1"/>
            <a:r>
              <a:rPr lang="en-US" altLang="zh-TW" dirty="0"/>
              <a:t>Files </a:t>
            </a:r>
            <a:r>
              <a:rPr lang="en-US" altLang="zh-TW" dirty="0">
                <a:sym typeface="Wingdings" panose="05000000000000000000" pitchFamily="2" charset="2"/>
              </a:rPr>
              <a:t> New  Terminal</a:t>
            </a:r>
          </a:p>
          <a:p>
            <a:pPr lvl="1"/>
            <a:r>
              <a:rPr lang="en-US" altLang="zh-TW" dirty="0"/>
              <a:t>pip3 install </a:t>
            </a:r>
            <a:r>
              <a:rPr lang="en-US" altLang="zh-TW" dirty="0" err="1"/>
              <a:t>numpy</a:t>
            </a:r>
            <a:endParaRPr lang="en-US" altLang="zh-TW" dirty="0"/>
          </a:p>
          <a:p>
            <a:pPr lvl="1"/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F24F0CB-331F-417A-825E-0A1E2BE371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0728" y="3229661"/>
            <a:ext cx="7906853" cy="154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6236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8F16318-0F5C-455C-B7DD-E94CBEB19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6D5D44-DCF2-450E-9150-0B9F8934E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NumPy is the fundamental library for the numerical computation.</a:t>
            </a:r>
          </a:p>
          <a:p>
            <a:r>
              <a:rPr lang="en-US" altLang="zh-TW" dirty="0"/>
              <a:t>It is an integral part of the Scientific Python Ecosystem.</a:t>
            </a:r>
          </a:p>
          <a:p>
            <a:r>
              <a:rPr lang="en-US" altLang="zh-TW" dirty="0"/>
              <a:t>NumPy is important because it is used to store the data.</a:t>
            </a:r>
          </a:p>
          <a:p>
            <a:r>
              <a:rPr lang="en-US" altLang="zh-TW" dirty="0"/>
              <a:t>It has a basic yet very versatile data structure known as </a:t>
            </a:r>
            <a:r>
              <a:rPr lang="en-US" altLang="zh-TW" dirty="0" err="1"/>
              <a:t>Ndarray</a:t>
            </a:r>
            <a:r>
              <a:rPr lang="en-US" altLang="zh-TW" dirty="0"/>
              <a:t>. It means </a:t>
            </a:r>
            <a:r>
              <a:rPr lang="en-US" altLang="zh-TW" b="1" dirty="0"/>
              <a:t>N Dimensional Array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Many libraries have their own data structures, and most of them use </a:t>
            </a:r>
            <a:r>
              <a:rPr lang="en-US" altLang="zh-TW" dirty="0" err="1"/>
              <a:t>Ndarrays</a:t>
            </a:r>
            <a:r>
              <a:rPr lang="en-US" altLang="zh-TW" dirty="0"/>
              <a:t> as their base.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500323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1B39E24-4620-4DCF-AA20-DEDE8D112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EB28EB2-75F8-4B58-BA13-0019DB377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/>
              <a:t>Example code </a:t>
            </a:r>
          </a:p>
          <a:p>
            <a:pPr marL="457200" lvl="1" indent="0">
              <a:buNone/>
            </a:pPr>
            <a:r>
              <a:rPr lang="en-US" altLang="zh-TW" dirty="0"/>
              <a:t>import </a:t>
            </a:r>
            <a:r>
              <a:rPr lang="en-US" altLang="zh-TW" dirty="0" err="1"/>
              <a:t>numpy</a:t>
            </a:r>
            <a:r>
              <a:rPr lang="en-US" altLang="zh-TW" dirty="0"/>
              <a:t> as np</a:t>
            </a:r>
          </a:p>
          <a:p>
            <a:pPr marL="457200" lvl="1" indent="0">
              <a:buNone/>
            </a:pPr>
            <a:r>
              <a:rPr lang="en-US" altLang="zh-TW" dirty="0"/>
              <a:t>lst1 = [1, 2, 3]</a:t>
            </a:r>
          </a:p>
          <a:p>
            <a:pPr marL="457200" lvl="1" indent="0">
              <a:buNone/>
            </a:pPr>
            <a:r>
              <a:rPr lang="en-US" altLang="zh-TW" dirty="0"/>
              <a:t>arr1 = </a:t>
            </a:r>
            <a:r>
              <a:rPr lang="en-US" altLang="zh-TW" dirty="0" err="1"/>
              <a:t>np.array</a:t>
            </a:r>
            <a:r>
              <a:rPr lang="en-US" altLang="zh-TW" dirty="0"/>
              <a:t>(lst1)</a:t>
            </a:r>
          </a:p>
          <a:p>
            <a:pPr marL="457200" lvl="1" indent="0">
              <a:buNone/>
            </a:pPr>
            <a:r>
              <a:rPr lang="en-US" altLang="zh-TW" dirty="0"/>
              <a:t>print(type(lst1))</a:t>
            </a:r>
          </a:p>
          <a:p>
            <a:pPr marL="457200" lvl="1" indent="0">
              <a:buNone/>
            </a:pPr>
            <a:r>
              <a:rPr lang="en-US" altLang="zh-TW" dirty="0"/>
              <a:t>print(type(arr1))</a:t>
            </a:r>
          </a:p>
          <a:p>
            <a:pPr marL="457200" lvl="1" indent="0">
              <a:buNone/>
            </a:pPr>
            <a:r>
              <a:rPr lang="en-US" altLang="zh-TW" dirty="0"/>
              <a:t>arr1</a:t>
            </a:r>
          </a:p>
          <a:p>
            <a:r>
              <a:rPr lang="en-US" altLang="zh-TW" dirty="0"/>
              <a:t>Example code</a:t>
            </a:r>
          </a:p>
          <a:p>
            <a:pPr marL="457200" lvl="1" indent="0">
              <a:buNone/>
            </a:pPr>
            <a:r>
              <a:rPr lang="en-US" altLang="zh-TW" sz="2000" dirty="0"/>
              <a:t>arr1 = </a:t>
            </a:r>
            <a:r>
              <a:rPr lang="en-US" altLang="zh-TW" sz="2000" dirty="0" err="1"/>
              <a:t>np.array</a:t>
            </a:r>
            <a:r>
              <a:rPr lang="en-US" altLang="zh-TW" sz="2000" dirty="0"/>
              <a:t>([1, 2, 3])</a:t>
            </a:r>
          </a:p>
          <a:p>
            <a:r>
              <a:rPr lang="en-US" altLang="zh-TW" dirty="0"/>
              <a:t>Example code </a:t>
            </a:r>
          </a:p>
          <a:p>
            <a:pPr marL="457200" lvl="1" indent="0">
              <a:buNone/>
            </a:pPr>
            <a:r>
              <a:rPr lang="en-US" altLang="zh-TW" sz="1600" dirty="0"/>
              <a:t>arr1 = </a:t>
            </a:r>
            <a:r>
              <a:rPr lang="en-US" altLang="zh-TW" sz="1600" dirty="0" err="1"/>
              <a:t>np.array</a:t>
            </a:r>
            <a:r>
              <a:rPr lang="en-US" altLang="zh-TW" sz="1600" dirty="0"/>
              <a:t>([1, 2, 3])</a:t>
            </a:r>
          </a:p>
          <a:p>
            <a:endParaRPr lang="en-US" altLang="zh-TW" dirty="0"/>
          </a:p>
          <a:p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851853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B5A150-B72C-40CD-BD10-4741CC593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4D7D599-60B4-4910-B1AB-59B590A1A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This URL has a full list of the data types supported by </a:t>
            </a:r>
            <a:r>
              <a:rPr lang="en-US" altLang="zh-TW" dirty="0" err="1"/>
              <a:t>Ndarray</a:t>
            </a:r>
            <a:r>
              <a:rPr lang="en-US" altLang="zh-TW" dirty="0"/>
              <a:t>: https://numpy.org/devdocs/user/basics.types.html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405977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FF2FDE5-96E5-494C-BE7A-AD339FF0D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Multidimensional </a:t>
            </a:r>
            <a:r>
              <a:rPr lang="en-US" altLang="zh-TW" b="1" dirty="0" err="1"/>
              <a:t>Ndarrays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3425FF4-2F81-43B3-BC51-2310F27D9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Two-dimensional array</a:t>
            </a:r>
          </a:p>
          <a:p>
            <a:r>
              <a:rPr lang="en-US" altLang="zh-TW" dirty="0"/>
              <a:t>Example</a:t>
            </a:r>
          </a:p>
          <a:p>
            <a:pPr marL="457200" lvl="1" indent="0">
              <a:buNone/>
            </a:pPr>
            <a:r>
              <a:rPr lang="en-US" altLang="zh-TW" dirty="0"/>
              <a:t>arr1 = </a:t>
            </a:r>
            <a:r>
              <a:rPr lang="en-US" altLang="zh-TW" dirty="0" err="1"/>
              <a:t>np.array</a:t>
            </a:r>
            <a:r>
              <a:rPr lang="en-US" altLang="zh-TW" dirty="0"/>
              <a:t>([[1, 2, 3], [4, 5, 6]], np.int16)</a:t>
            </a:r>
          </a:p>
          <a:p>
            <a:pPr marL="457200" lvl="1" indent="0">
              <a:buNone/>
            </a:pPr>
            <a:r>
              <a:rPr lang="en-US" altLang="zh-TW" dirty="0"/>
              <a:t>arr1</a:t>
            </a:r>
          </a:p>
          <a:p>
            <a:r>
              <a:rPr lang="en-US" altLang="zh-TW" dirty="0"/>
              <a:t>Three-dimensional array</a:t>
            </a:r>
          </a:p>
          <a:p>
            <a:pPr marL="457200" lvl="1" indent="0">
              <a:buNone/>
            </a:pPr>
            <a:r>
              <a:rPr lang="en-US" altLang="zh-TW" dirty="0"/>
              <a:t>arr1 = </a:t>
            </a:r>
            <a:r>
              <a:rPr lang="en-US" altLang="zh-TW" dirty="0" err="1"/>
              <a:t>np.array</a:t>
            </a:r>
            <a:r>
              <a:rPr lang="en-US" altLang="zh-TW" dirty="0"/>
              <a:t>([[[1, 2, 3], [4, 5, 6]],</a:t>
            </a:r>
          </a:p>
          <a:p>
            <a:pPr marL="457200" lvl="1" indent="0">
              <a:buNone/>
            </a:pPr>
            <a:r>
              <a:rPr lang="en-US" altLang="zh-TW" dirty="0"/>
              <a:t>			[[7, 8, 9], [0, 0, 0]],</a:t>
            </a:r>
          </a:p>
          <a:p>
            <a:pPr marL="457200" lvl="1" indent="0">
              <a:buNone/>
            </a:pPr>
            <a:r>
              <a:rPr lang="en-US" altLang="zh-TW" dirty="0"/>
              <a:t>			[[-1, -1, -1], [1, 1, 1]]], np.int16)</a:t>
            </a:r>
          </a:p>
          <a:p>
            <a:pPr marL="457200" lvl="1" indent="0">
              <a:buNone/>
            </a:pPr>
            <a:r>
              <a:rPr lang="en-US" altLang="zh-TW" dirty="0"/>
              <a:t>arr1</a:t>
            </a:r>
          </a:p>
          <a:p>
            <a:pPr marL="457200" lvl="1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3159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736</Words>
  <Application>Microsoft Office PowerPoint</Application>
  <PresentationFormat>寬螢幕</PresentationFormat>
  <Paragraphs>89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Wingdings</vt:lpstr>
      <vt:lpstr>Office 佈景主題</vt:lpstr>
      <vt:lpstr>Chapter 2 Getting Started with NumPy</vt:lpstr>
      <vt:lpstr>PowerPoint 簡報</vt:lpstr>
      <vt:lpstr>PowerPoint 簡報</vt:lpstr>
      <vt:lpstr>Getting Started with NumPy</vt:lpstr>
      <vt:lpstr>Getting Started with NumPy</vt:lpstr>
      <vt:lpstr>PowerPoint 簡報</vt:lpstr>
      <vt:lpstr>PowerPoint 簡報</vt:lpstr>
      <vt:lpstr>PowerPoint 簡報</vt:lpstr>
      <vt:lpstr>Multidimensional Ndarrays</vt:lpstr>
      <vt:lpstr>Indexing of Ndarrays</vt:lpstr>
      <vt:lpstr>PowerPoint 簡報</vt:lpstr>
      <vt:lpstr>Ndarray Properties</vt:lpstr>
      <vt:lpstr>NumPy Constants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 1 Introducing AI</dc:title>
  <dc:creator>csshieh</dc:creator>
  <cp:lastModifiedBy>csshieh</cp:lastModifiedBy>
  <cp:revision>50</cp:revision>
  <dcterms:created xsi:type="dcterms:W3CDTF">2022-09-14T14:10:43Z</dcterms:created>
  <dcterms:modified xsi:type="dcterms:W3CDTF">2022-11-10T03:53:50Z</dcterms:modified>
</cp:coreProperties>
</file>