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08870-0C72-417C-9271-2563C5711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57903E1-FF97-4FB0-BD91-1C7295B32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19C6D6-2DC3-4029-A89B-3C0B40A7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F5C921-BF01-4C53-A9B5-3AE6A10D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B163224-9463-4897-9D4F-3FFDF856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99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2A601D-4FDD-4419-9BD0-B1B6F258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214D09A-8977-4294-ACF1-9CD64A10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3F3A0-0C48-442D-B488-C09BC7FC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EF82BE-F233-4BA9-A651-9D0A367D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DA39CF-A3BF-418B-A2FC-E845ECB6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87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56547F3-4BC3-44D7-88EB-72A10B6C3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B50804-E595-47B1-B1AF-78B1C82B6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4F92B9-C144-429E-978C-0B95CCCD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027C9D-9C9E-45FE-8C90-8D7F0BD3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2D85BB-CD6C-4188-B2D1-50D48B55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71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EF287C-5D43-49E6-A2DB-969A8798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8BD4C5-2F58-4855-9252-37050594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78082D-B3AD-4942-8731-B9A15EA5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F860FC-2A1F-44DF-95E8-29D2A1CF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7FDCB4-61E3-439E-84A1-1E78A608C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8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B3905D-4999-40C4-8ED9-8D6015A14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57D6A-4BBD-4B61-BE87-D7BA52B0E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0D27A6-BA07-464D-BD90-36CBE5FB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8732C0-7796-4494-83CE-24312482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73DB55-A31E-4FC9-8F33-C1523B43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52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CBB5CE-18B8-4A08-B2D7-8FCAAF30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3B881-FF2E-4482-B3F7-30458575B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F469AD-2DD8-4BB8-AE9F-0B14BD7AA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FE35DE-5CBC-4F2D-9656-E00963A3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6DDABF-8908-4CC2-B720-384A4907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DC508A-3231-4F89-80FC-49774A4F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835E54-53D0-43C4-84B2-E89CFB9F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E3B06F-C015-4EB4-ABB6-15A915DA0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70DAB7-6B15-417C-8A06-3EABC1257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182FD2A-2747-4D15-988F-C06761653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310D3AA-B7D1-4A83-A478-053DF5956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7777FE9-FFD9-46BE-8DC7-106FDAD2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C318B15-FD82-4F07-97CC-0A1F16FE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A79159-09BD-434D-93F2-1FAF2911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03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34A99C-5508-4B48-97B5-2EDF09FD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F276592-6A08-4B60-8DEA-8922C3B9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81E2221-61DB-444D-9559-DDEE2185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4017C61-4DAE-4EBD-8FE7-A692C6B1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15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2BAECA4-982D-45B7-B24D-DA2C49FE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7D5574-23ED-4C13-A1B7-EE3BC0D7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406391-5A5F-4477-8885-BFE814F3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53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37668-888A-4F1F-B9DA-CF289F25D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11131B-F03A-42F4-9A76-DD45D8D9E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293086-1AD6-4132-9959-8F9ABF01D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068B06-0330-4D48-BBBB-B435922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D10B0A2-FBC3-44C2-8B0F-4FC976D4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69C40C-D632-4421-B988-9EC25D6C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8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81D654-2CDD-4FD7-8A42-7A88C9D8E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05DA721-6FCE-4CC8-B05D-F46D1FEEE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DC0342-5F6C-4894-9C52-B95506B72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8E203D-4CB4-4176-A814-90B2BE69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5B2B67-CCD2-498E-9B99-7909A5565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94E2B0-B7A3-4BE6-AB1F-189DDB57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8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AC51319-EC34-497C-88D1-4CEC778B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8B04CA-AEA1-4EC9-A9E7-1FF0E6639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E8919A-36C9-4080-8944-5292D203A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0423AB-96B7-4530-B1B9-6E3F3C94D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9E3165-ED36-4192-862C-6BE43F5AB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8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7E76E-F23F-40CC-8E53-85CDE343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Chapter 2 Getting Started with NumPy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CCD8A8-29F5-4A3A-917B-C3F18C84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will have a lot of</a:t>
            </a:r>
            <a:r>
              <a:rPr lang="zh-TW" altLang="en-US" dirty="0"/>
              <a:t> </a:t>
            </a:r>
            <a:r>
              <a:rPr lang="en-US" altLang="zh-TW" dirty="0"/>
              <a:t>hands-on programming in this chapter.</a:t>
            </a:r>
          </a:p>
          <a:p>
            <a:r>
              <a:rPr lang="en-US" altLang="zh-TW" dirty="0"/>
              <a:t>While the programming is not very difficult</a:t>
            </a:r>
            <a:r>
              <a:rPr lang="zh-TW" altLang="en-US" dirty="0"/>
              <a:t> </a:t>
            </a:r>
            <a:r>
              <a:rPr lang="en-US" altLang="zh-TW" dirty="0"/>
              <a:t>when it comes to NumPy and Python, the concepts are worth learning.</a:t>
            </a:r>
          </a:p>
          <a:p>
            <a:r>
              <a:rPr lang="en-US" altLang="zh-TW"/>
              <a:t>https://numpy.org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432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D0725A-94C5-4694-9E73-46C35E5D6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Indexing of </a:t>
            </a:r>
            <a:r>
              <a:rPr lang="en-US" altLang="zh-TW" b="1" dirty="0" err="1"/>
              <a:t>Ndarrays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786AFE-E758-4A55-9E46-C43409BCD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Just like lists, it follows C style indexing where the first element is at the position of 0 and the nth element is at the position (n-1).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np.array</a:t>
            </a:r>
            <a:r>
              <a:rPr lang="en-US" altLang="zh-TW" dirty="0"/>
              <a:t>([1, 2, 3], </a:t>
            </a:r>
            <a:r>
              <a:rPr lang="en-US" altLang="zh-TW" dirty="0" err="1"/>
              <a:t>dtype</a:t>
            </a:r>
            <a:r>
              <a:rPr lang="en-US" altLang="zh-TW" dirty="0"/>
              <a:t>=np.uint8)</a:t>
            </a:r>
          </a:p>
          <a:p>
            <a:pPr marL="457200" lvl="1" indent="0">
              <a:buNone/>
            </a:pPr>
            <a:r>
              <a:rPr lang="en-US" altLang="zh-TW" dirty="0"/>
              <a:t>print(arr1[0])</a:t>
            </a:r>
          </a:p>
          <a:p>
            <a:pPr marL="457200" lvl="1" indent="0">
              <a:buNone/>
            </a:pPr>
            <a:r>
              <a:rPr lang="en-US" altLang="zh-TW" dirty="0"/>
              <a:t>print(arr1[1])</a:t>
            </a:r>
          </a:p>
          <a:p>
            <a:pPr marL="457200" lvl="1" indent="0">
              <a:buNone/>
            </a:pPr>
            <a:r>
              <a:rPr lang="en-US" altLang="zh-TW" dirty="0"/>
              <a:t>print(arr1[2])</a:t>
            </a:r>
          </a:p>
          <a:p>
            <a:pPr marL="457200" lvl="1" indent="0">
              <a:buNone/>
            </a:pPr>
            <a:r>
              <a:rPr lang="en-US" altLang="zh-TW" dirty="0"/>
              <a:t>print(arr1[3]) # An Error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691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D23F0A-338D-4881-BB39-776FDEA4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C140ED-75C9-41E2-96DD-C88623C0B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Address elements of a 2D </a:t>
            </a:r>
            <a:r>
              <a:rPr lang="en-US" altLang="zh-TW" dirty="0" err="1"/>
              <a:t>Ndarray</a:t>
            </a:r>
            <a:endParaRPr lang="en-US" altLang="zh-TW" dirty="0"/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np.array</a:t>
            </a:r>
            <a:r>
              <a:rPr lang="en-US" altLang="zh-TW" dirty="0"/>
              <a:t>([[1, 2, 3], [4, 5, 6]], np.int16)</a:t>
            </a:r>
          </a:p>
          <a:p>
            <a:pPr marL="457200" lvl="1" indent="0">
              <a:buNone/>
            </a:pPr>
            <a:r>
              <a:rPr lang="en-US" altLang="zh-TW" dirty="0"/>
              <a:t>print(arr1[1, 1])</a:t>
            </a:r>
          </a:p>
          <a:p>
            <a:pPr marL="457200" lvl="1" indent="0">
              <a:buNone/>
            </a:pPr>
            <a:r>
              <a:rPr lang="en-US" altLang="zh-TW" dirty="0"/>
              <a:t>print(arr1[1, :])</a:t>
            </a:r>
          </a:p>
          <a:p>
            <a:pPr marL="457200" lvl="1" indent="0">
              <a:buNone/>
            </a:pPr>
            <a:r>
              <a:rPr lang="en-US" altLang="zh-TW" dirty="0"/>
              <a:t>print(arr1[:, 1])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80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262211-FD9C-4BFA-970F-87A414B27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err="1"/>
              <a:t>Ndarray</a:t>
            </a:r>
            <a:r>
              <a:rPr lang="en-US" altLang="zh-TW" b="1" dirty="0"/>
              <a:t> Properties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8C34BB-0944-4B7E-B78B-F0B0D426A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can learn more about the </a:t>
            </a:r>
            <a:r>
              <a:rPr lang="en-US" altLang="zh-TW" dirty="0" err="1"/>
              <a:t>Ndarrays</a:t>
            </a:r>
            <a:r>
              <a:rPr lang="en-US" altLang="zh-TW" dirty="0"/>
              <a:t> by referring to their properties.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x2 = </a:t>
            </a:r>
            <a:r>
              <a:rPr lang="en-US" altLang="zh-TW" dirty="0" err="1"/>
              <a:t>np.array</a:t>
            </a:r>
            <a:r>
              <a:rPr lang="en-US" altLang="zh-TW" dirty="0"/>
              <a:t>([[[1, 2, 3], [4, 5, 6]],[[0, -1, -2], [-3, -4, -5]]], np.int16)</a:t>
            </a:r>
          </a:p>
          <a:p>
            <a:pPr marL="457200" lvl="1" indent="0">
              <a:buNone/>
            </a:pPr>
            <a:r>
              <a:rPr lang="en-US" altLang="zh-TW" dirty="0"/>
              <a:t>print(x2.ndim) #</a:t>
            </a:r>
            <a:r>
              <a:rPr lang="zh-TW" altLang="en-US" dirty="0"/>
              <a:t> </a:t>
            </a:r>
            <a:r>
              <a:rPr lang="en-US" altLang="zh-TW" dirty="0"/>
              <a:t>Dimension</a:t>
            </a:r>
          </a:p>
          <a:p>
            <a:pPr marL="457200" lvl="1" indent="0">
              <a:buNone/>
            </a:pPr>
            <a:r>
              <a:rPr lang="en-US" altLang="zh-TW" dirty="0"/>
              <a:t>print(x2.shape) #</a:t>
            </a:r>
            <a:r>
              <a:rPr lang="zh-TW" altLang="en-US" dirty="0"/>
              <a:t> </a:t>
            </a:r>
            <a:r>
              <a:rPr lang="en-US" altLang="zh-TW" dirty="0"/>
              <a:t>Shape</a:t>
            </a:r>
          </a:p>
          <a:p>
            <a:pPr marL="457200" lvl="1" indent="0">
              <a:buNone/>
            </a:pPr>
            <a:r>
              <a:rPr lang="en-US" altLang="zh-TW" dirty="0"/>
              <a:t>print(x2.dtype) #</a:t>
            </a:r>
            <a:r>
              <a:rPr lang="zh-TW" altLang="en-US" dirty="0"/>
              <a:t> </a:t>
            </a:r>
            <a:r>
              <a:rPr lang="en-US" altLang="zh-TW" dirty="0"/>
              <a:t>Data Type</a:t>
            </a:r>
          </a:p>
          <a:p>
            <a:pPr marL="457200" lvl="1" indent="0">
              <a:buNone/>
            </a:pPr>
            <a:r>
              <a:rPr lang="en-US" altLang="zh-TW" dirty="0"/>
              <a:t>print(x2.size) # Size</a:t>
            </a:r>
          </a:p>
          <a:p>
            <a:pPr marL="457200" lvl="1" indent="0">
              <a:buNone/>
            </a:pPr>
            <a:r>
              <a:rPr lang="en-US" altLang="zh-TW" dirty="0"/>
              <a:t>print(x2.nbytes) #Byte</a:t>
            </a:r>
          </a:p>
          <a:p>
            <a:pPr marL="457200" lvl="1" indent="0">
              <a:buNone/>
            </a:pPr>
            <a:endParaRPr lang="zh-TW" altLang="en-US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5730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935EC8-D6ED-4FD3-9339-062319C0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NumPy Constants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333CD5-38FC-4FA9-B995-1910FE523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NumPy library has many useful mathematical and scientific constants we can use in programs.</a:t>
            </a:r>
          </a:p>
          <a:p>
            <a:pPr marL="457200" lvl="1" indent="0">
              <a:buNone/>
            </a:pPr>
            <a:r>
              <a:rPr lang="en-US" altLang="zh-TW" dirty="0"/>
              <a:t>print(np.inf)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np.NAN</a:t>
            </a:r>
            <a:r>
              <a:rPr lang="en-US" altLang="zh-TW" dirty="0"/>
              <a:t>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np.NINF</a:t>
            </a:r>
            <a:r>
              <a:rPr lang="en-US" altLang="zh-TW" dirty="0"/>
              <a:t>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np.NZERO</a:t>
            </a:r>
            <a:r>
              <a:rPr lang="en-US" altLang="zh-TW" dirty="0"/>
              <a:t>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np.PZERO</a:t>
            </a:r>
            <a:r>
              <a:rPr lang="en-US" altLang="zh-TW" dirty="0"/>
              <a:t>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np.e</a:t>
            </a:r>
            <a:r>
              <a:rPr lang="en-US" altLang="zh-TW" dirty="0"/>
              <a:t>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np.euler_gamma</a:t>
            </a:r>
            <a:r>
              <a:rPr lang="en-US" altLang="zh-TW" dirty="0"/>
              <a:t>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np.pi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349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7DC8DC-90FB-4FC6-9F6D-6FAD33D1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39A951-A43C-4B06-B24D-46575BC61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One of the major prerequisites of this chapter is that readers should have explored </a:t>
            </a:r>
            <a:r>
              <a:rPr lang="en-US" altLang="zh-TW" dirty="0" err="1"/>
              <a:t>Jupyter</a:t>
            </a:r>
            <a:r>
              <a:rPr lang="en-US" altLang="zh-TW" dirty="0"/>
              <a:t> Notebook for Python programming.</a:t>
            </a:r>
          </a:p>
          <a:p>
            <a:pPr lvl="1"/>
            <a:r>
              <a:rPr lang="en-US" altLang="zh-TW" dirty="0"/>
              <a:t>www.dataquest.io/blog/jupyter-notebook-tutorial/</a:t>
            </a:r>
          </a:p>
          <a:p>
            <a:pPr lvl="1"/>
            <a:r>
              <a:rPr lang="en-US" altLang="zh-TW" dirty="0"/>
              <a:t>https://jupyter.org/documentation</a:t>
            </a:r>
          </a:p>
          <a:p>
            <a:pPr lvl="1"/>
            <a:r>
              <a:rPr lang="en-US" altLang="zh-TW" dirty="0"/>
              <a:t>https://realpython.com/jupyter-notebook-introduction/</a:t>
            </a:r>
          </a:p>
          <a:p>
            <a:pPr lvl="1"/>
            <a:r>
              <a:rPr lang="en-US" altLang="zh-TW" dirty="0"/>
              <a:t>www.tutorialspoint.com/jupyter/jupyter_notebook_markdown_cells.htm</a:t>
            </a:r>
          </a:p>
          <a:p>
            <a:pPr lvl="1"/>
            <a:r>
              <a:rPr lang="en-US" altLang="zh-TW" dirty="0"/>
              <a:t>www.datacamp.com/community/tutorials/tutorial-jupyter-notebook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625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283E5F-4461-4884-A71F-24DC80300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743DF3-679E-4E63-A8A4-2418BB6C9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entire chapter solely focuses on NumPy and its functionalities. The chapter covers the following topics:</a:t>
            </a:r>
          </a:p>
          <a:p>
            <a:pPr lvl="1"/>
            <a:r>
              <a:rPr lang="en-US" altLang="zh-TW" dirty="0"/>
              <a:t>Getting started with NumPy</a:t>
            </a:r>
          </a:p>
          <a:p>
            <a:pPr lvl="1"/>
            <a:r>
              <a:rPr lang="en-US" altLang="zh-TW" dirty="0"/>
              <a:t>Multidimensional </a:t>
            </a:r>
            <a:r>
              <a:rPr lang="en-US" altLang="zh-TW" dirty="0" err="1"/>
              <a:t>Ndarrays</a:t>
            </a:r>
            <a:endParaRPr lang="en-US" altLang="zh-TW" dirty="0"/>
          </a:p>
          <a:p>
            <a:pPr lvl="1"/>
            <a:r>
              <a:rPr lang="en-US" altLang="zh-TW" dirty="0"/>
              <a:t>Indexing of </a:t>
            </a:r>
            <a:r>
              <a:rPr lang="en-US" altLang="zh-TW" dirty="0" err="1"/>
              <a:t>Ndarrays</a:t>
            </a:r>
            <a:endParaRPr lang="en-US" altLang="zh-TW" dirty="0"/>
          </a:p>
          <a:p>
            <a:pPr lvl="1"/>
            <a:r>
              <a:rPr lang="en-US" altLang="zh-TW" dirty="0" err="1"/>
              <a:t>Ndarray</a:t>
            </a:r>
            <a:r>
              <a:rPr lang="en-US" altLang="zh-TW" dirty="0"/>
              <a:t> properties</a:t>
            </a:r>
          </a:p>
          <a:p>
            <a:pPr lvl="1"/>
            <a:r>
              <a:rPr lang="en-US" altLang="zh-TW" dirty="0"/>
              <a:t>NumPy constants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785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0109ED-34F4-47A0-B698-6AB345256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Getting Started with NumPy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21F449-4BC2-4C8A-8CDB-BB53DA99B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Installation (Option 1)</a:t>
            </a:r>
          </a:p>
          <a:p>
            <a:pPr lvl="1"/>
            <a:r>
              <a:rPr lang="en-US" altLang="zh-TW" dirty="0"/>
              <a:t>Files </a:t>
            </a:r>
            <a:r>
              <a:rPr lang="en-US" altLang="zh-TW" dirty="0">
                <a:sym typeface="Wingdings" panose="05000000000000000000" pitchFamily="2" charset="2"/>
              </a:rPr>
              <a:t> New  Python 3</a:t>
            </a:r>
          </a:p>
          <a:p>
            <a:pPr lvl="1"/>
            <a:r>
              <a:rPr lang="en-US" altLang="zh-TW" dirty="0"/>
              <a:t>!pip3 install </a:t>
            </a:r>
            <a:r>
              <a:rPr lang="en-US" altLang="zh-TW" dirty="0" err="1"/>
              <a:t>numpy</a:t>
            </a:r>
            <a:endParaRPr lang="en-US" altLang="zh-TW" dirty="0"/>
          </a:p>
          <a:p>
            <a:pPr lvl="1"/>
            <a:r>
              <a:rPr lang="en-US" altLang="zh-TW" dirty="0"/>
              <a:t>Run</a:t>
            </a:r>
          </a:p>
          <a:p>
            <a:pPr lvl="1"/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7607E33-6C09-486B-9A0D-A5EADF441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147" y="3528180"/>
            <a:ext cx="7382905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3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0109ED-34F4-47A0-B698-6AB345256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Getting Started with NumPy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21F449-4BC2-4C8A-8CDB-BB53DA99B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Installation (Option 2)</a:t>
            </a:r>
          </a:p>
          <a:p>
            <a:pPr lvl="1"/>
            <a:r>
              <a:rPr lang="en-US" altLang="zh-TW" dirty="0"/>
              <a:t>Files </a:t>
            </a:r>
            <a:r>
              <a:rPr lang="en-US" altLang="zh-TW" dirty="0">
                <a:sym typeface="Wingdings" panose="05000000000000000000" pitchFamily="2" charset="2"/>
              </a:rPr>
              <a:t> New  Terminal</a:t>
            </a:r>
          </a:p>
          <a:p>
            <a:pPr lvl="1"/>
            <a:r>
              <a:rPr lang="en-US" altLang="zh-TW" dirty="0"/>
              <a:t>pip3 install </a:t>
            </a:r>
            <a:r>
              <a:rPr lang="en-US" altLang="zh-TW" dirty="0" err="1"/>
              <a:t>numpy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F24F0CB-331F-417A-825E-0A1E2BE37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728" y="3229661"/>
            <a:ext cx="7906853" cy="154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23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F16318-0F5C-455C-B7DD-E94CBEB19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6D5D44-DCF2-450E-9150-0B9F8934E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NumPy is the fundamental library for the numerical computation.</a:t>
            </a:r>
          </a:p>
          <a:p>
            <a:r>
              <a:rPr lang="en-US" altLang="zh-TW" dirty="0"/>
              <a:t>It is an integral part of the Scientific Python Ecosystem.</a:t>
            </a:r>
          </a:p>
          <a:p>
            <a:r>
              <a:rPr lang="en-US" altLang="zh-TW" dirty="0"/>
              <a:t>NumPy is important because it is used to store the data.</a:t>
            </a:r>
          </a:p>
          <a:p>
            <a:r>
              <a:rPr lang="en-US" altLang="zh-TW" dirty="0"/>
              <a:t>It has a basic yet very versatile data structure known as </a:t>
            </a:r>
            <a:r>
              <a:rPr lang="en-US" altLang="zh-TW" dirty="0" err="1"/>
              <a:t>Ndarray</a:t>
            </a:r>
            <a:r>
              <a:rPr lang="en-US" altLang="zh-TW" dirty="0"/>
              <a:t>. It means </a:t>
            </a:r>
            <a:r>
              <a:rPr lang="en-US" altLang="zh-TW" b="1" dirty="0"/>
              <a:t>N Dimensional Array</a:t>
            </a:r>
            <a:r>
              <a:rPr lang="en-US" altLang="zh-TW" dirty="0"/>
              <a:t>.</a:t>
            </a:r>
          </a:p>
          <a:p>
            <a:r>
              <a:rPr lang="en-US" altLang="zh-TW" dirty="0"/>
              <a:t>Many libraries have their own data structures, and most of them use </a:t>
            </a:r>
            <a:r>
              <a:rPr lang="en-US" altLang="zh-TW" dirty="0" err="1"/>
              <a:t>Ndarrays</a:t>
            </a:r>
            <a:r>
              <a:rPr lang="en-US" altLang="zh-TW" dirty="0"/>
              <a:t> as their base.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003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B39E24-4620-4DCF-AA20-DEDE8D112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B28EB2-75F8-4B58-BA13-0019DB377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Example code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lst1 = [1, 2, 3]</a:t>
            </a:r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np.array</a:t>
            </a:r>
            <a:r>
              <a:rPr lang="en-US" altLang="zh-TW" dirty="0"/>
              <a:t>(lst1)</a:t>
            </a:r>
          </a:p>
          <a:p>
            <a:pPr marL="457200" lvl="1" indent="0">
              <a:buNone/>
            </a:pPr>
            <a:r>
              <a:rPr lang="en-US" altLang="zh-TW" dirty="0"/>
              <a:t>print(type(lst1))</a:t>
            </a:r>
          </a:p>
          <a:p>
            <a:pPr marL="457200" lvl="1" indent="0">
              <a:buNone/>
            </a:pPr>
            <a:r>
              <a:rPr lang="en-US" altLang="zh-TW" dirty="0"/>
              <a:t>print(type(arr1))</a:t>
            </a:r>
          </a:p>
          <a:p>
            <a:pPr marL="457200" lvl="1" indent="0">
              <a:buNone/>
            </a:pPr>
            <a:r>
              <a:rPr lang="en-US" altLang="zh-TW" dirty="0"/>
              <a:t>arr1</a:t>
            </a:r>
          </a:p>
          <a:p>
            <a:r>
              <a:rPr lang="en-US" altLang="zh-TW" dirty="0"/>
              <a:t>Example code</a:t>
            </a:r>
          </a:p>
          <a:p>
            <a:pPr marL="457200" lvl="1" indent="0">
              <a:buNone/>
            </a:pPr>
            <a:r>
              <a:rPr lang="en-US" altLang="zh-TW" sz="2000" dirty="0"/>
              <a:t>arr1 = </a:t>
            </a:r>
            <a:r>
              <a:rPr lang="en-US" altLang="zh-TW" sz="2000" dirty="0" err="1"/>
              <a:t>np.array</a:t>
            </a:r>
            <a:r>
              <a:rPr lang="en-US" altLang="zh-TW" sz="2000" dirty="0"/>
              <a:t>([1, 2, 3])</a:t>
            </a:r>
          </a:p>
          <a:p>
            <a:r>
              <a:rPr lang="en-US" altLang="zh-TW" dirty="0"/>
              <a:t>Example code </a:t>
            </a:r>
          </a:p>
          <a:p>
            <a:pPr marL="457200" lvl="1" indent="0">
              <a:buNone/>
            </a:pPr>
            <a:r>
              <a:rPr lang="en-US" altLang="zh-TW" sz="1600" dirty="0"/>
              <a:t>arr1 = </a:t>
            </a:r>
            <a:r>
              <a:rPr lang="en-US" altLang="zh-TW" sz="1600" dirty="0" err="1"/>
              <a:t>np.array</a:t>
            </a:r>
            <a:r>
              <a:rPr lang="en-US" altLang="zh-TW" sz="1600" dirty="0"/>
              <a:t>([1, 2, 3])</a:t>
            </a:r>
          </a:p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51853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B5A150-B72C-40CD-BD10-4741CC59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D7D599-60B4-4910-B1AB-59B590A1A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This URL has a full list of the data types supported by </a:t>
            </a:r>
            <a:r>
              <a:rPr lang="en-US" altLang="zh-TW" dirty="0" err="1"/>
              <a:t>Ndarray</a:t>
            </a:r>
            <a:r>
              <a:rPr lang="en-US" altLang="zh-TW" dirty="0"/>
              <a:t>: https://numpy.org/devdocs/user/basics.types.html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0597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F2FDE5-96E5-494C-BE7A-AD339FF0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Multidimensional </a:t>
            </a:r>
            <a:r>
              <a:rPr lang="en-US" altLang="zh-TW" b="1" dirty="0" err="1"/>
              <a:t>Ndarrays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425FF4-2F81-43B3-BC51-2310F27D9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Two-dimensional array</a:t>
            </a:r>
          </a:p>
          <a:p>
            <a:r>
              <a:rPr lang="en-US" altLang="zh-TW" dirty="0"/>
              <a:t>Example</a:t>
            </a:r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np.array</a:t>
            </a:r>
            <a:r>
              <a:rPr lang="en-US" altLang="zh-TW" dirty="0"/>
              <a:t>([[1, 2, 3], [4, 5, 6]], np.int16)</a:t>
            </a:r>
          </a:p>
          <a:p>
            <a:pPr marL="457200" lvl="1" indent="0">
              <a:buNone/>
            </a:pPr>
            <a:r>
              <a:rPr lang="en-US" altLang="zh-TW" dirty="0"/>
              <a:t>arr1</a:t>
            </a:r>
          </a:p>
          <a:p>
            <a:r>
              <a:rPr lang="en-US" altLang="zh-TW" dirty="0"/>
              <a:t>Three-dimensional array</a:t>
            </a:r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np.array</a:t>
            </a:r>
            <a:r>
              <a:rPr lang="en-US" altLang="zh-TW" dirty="0"/>
              <a:t>([[[1, 2, 3], [4, 5, 6]],</a:t>
            </a:r>
          </a:p>
          <a:p>
            <a:pPr marL="457200" lvl="1" indent="0">
              <a:buNone/>
            </a:pPr>
            <a:r>
              <a:rPr lang="en-US" altLang="zh-TW" dirty="0"/>
              <a:t>			[[7, 8, 9], [0, 0, 0]],</a:t>
            </a:r>
          </a:p>
          <a:p>
            <a:pPr marL="457200" lvl="1" indent="0">
              <a:buNone/>
            </a:pPr>
            <a:r>
              <a:rPr lang="en-US" altLang="zh-TW" dirty="0"/>
              <a:t>			[[-1, -1, -1], [1, 1, 1]]], np.int16)</a:t>
            </a:r>
          </a:p>
          <a:p>
            <a:pPr marL="457200" lvl="1" indent="0">
              <a:buNone/>
            </a:pPr>
            <a:r>
              <a:rPr lang="en-US" altLang="zh-TW" dirty="0"/>
              <a:t>arr1</a:t>
            </a:r>
          </a:p>
          <a:p>
            <a:pPr marL="457200" lvl="1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3159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736</Words>
  <Application>Microsoft Office PowerPoint</Application>
  <PresentationFormat>寬螢幕</PresentationFormat>
  <Paragraphs>89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Wingdings</vt:lpstr>
      <vt:lpstr>Office 佈景主題</vt:lpstr>
      <vt:lpstr>Chapter 2 Getting Started with NumPy</vt:lpstr>
      <vt:lpstr>PowerPoint 簡報</vt:lpstr>
      <vt:lpstr>PowerPoint 簡報</vt:lpstr>
      <vt:lpstr>Getting Started with NumPy</vt:lpstr>
      <vt:lpstr>Getting Started with NumPy</vt:lpstr>
      <vt:lpstr>PowerPoint 簡報</vt:lpstr>
      <vt:lpstr>PowerPoint 簡報</vt:lpstr>
      <vt:lpstr>PowerPoint 簡報</vt:lpstr>
      <vt:lpstr>Multidimensional Ndarrays</vt:lpstr>
      <vt:lpstr>Indexing of Ndarrays</vt:lpstr>
      <vt:lpstr>PowerPoint 簡報</vt:lpstr>
      <vt:lpstr>Ndarray Properties</vt:lpstr>
      <vt:lpstr>NumPy Constants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 Introducing AI</dc:title>
  <dc:creator>csshieh</dc:creator>
  <cp:lastModifiedBy>csshieh</cp:lastModifiedBy>
  <cp:revision>50</cp:revision>
  <dcterms:created xsi:type="dcterms:W3CDTF">2022-09-14T14:10:43Z</dcterms:created>
  <dcterms:modified xsi:type="dcterms:W3CDTF">2022-11-10T03:53:50Z</dcterms:modified>
</cp:coreProperties>
</file>